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8" r:id="rId2"/>
  </p:sldMasterIdLst>
  <p:notesMasterIdLst>
    <p:notesMasterId r:id="rId59"/>
  </p:notesMasterIdLst>
  <p:sldIdLst>
    <p:sldId id="1131" r:id="rId3"/>
    <p:sldId id="303" r:id="rId4"/>
    <p:sldId id="374" r:id="rId5"/>
    <p:sldId id="1409" r:id="rId6"/>
    <p:sldId id="1377" r:id="rId7"/>
    <p:sldId id="1378" r:id="rId8"/>
    <p:sldId id="1380" r:id="rId9"/>
    <p:sldId id="1392" r:id="rId10"/>
    <p:sldId id="1382" r:id="rId11"/>
    <p:sldId id="1383" r:id="rId12"/>
    <p:sldId id="1384" r:id="rId13"/>
    <p:sldId id="1385" r:id="rId14"/>
    <p:sldId id="1359" r:id="rId15"/>
    <p:sldId id="1390" r:id="rId16"/>
    <p:sldId id="1630" r:id="rId17"/>
    <p:sldId id="367" r:id="rId18"/>
    <p:sldId id="370" r:id="rId19"/>
    <p:sldId id="369" r:id="rId20"/>
    <p:sldId id="382" r:id="rId21"/>
    <p:sldId id="384" r:id="rId22"/>
    <p:sldId id="386" r:id="rId23"/>
    <p:sldId id="385" r:id="rId24"/>
    <p:sldId id="1467" r:id="rId25"/>
    <p:sldId id="1468" r:id="rId26"/>
    <p:sldId id="1629" r:id="rId27"/>
    <p:sldId id="1631" r:id="rId28"/>
    <p:sldId id="1632" r:id="rId29"/>
    <p:sldId id="1633" r:id="rId30"/>
    <p:sldId id="1389" r:id="rId31"/>
    <p:sldId id="1393" r:id="rId32"/>
    <p:sldId id="1395" r:id="rId33"/>
    <p:sldId id="1397" r:id="rId34"/>
    <p:sldId id="1398" r:id="rId35"/>
    <p:sldId id="1400" r:id="rId36"/>
    <p:sldId id="1399" r:id="rId37"/>
    <p:sldId id="1401" r:id="rId38"/>
    <p:sldId id="1407" r:id="rId39"/>
    <p:sldId id="1404" r:id="rId40"/>
    <p:sldId id="1405" r:id="rId41"/>
    <p:sldId id="1406" r:id="rId42"/>
    <p:sldId id="1503" r:id="rId43"/>
    <p:sldId id="1443" r:id="rId44"/>
    <p:sldId id="1473" r:id="rId45"/>
    <p:sldId id="1634" r:id="rId46"/>
    <p:sldId id="1493" r:id="rId47"/>
    <p:sldId id="1637" r:id="rId48"/>
    <p:sldId id="1635" r:id="rId49"/>
    <p:sldId id="1636" r:id="rId50"/>
    <p:sldId id="1474" r:id="rId51"/>
    <p:sldId id="1624" r:id="rId52"/>
    <p:sldId id="1626" r:id="rId53"/>
    <p:sldId id="1628" r:id="rId54"/>
    <p:sldId id="1627" r:id="rId55"/>
    <p:sldId id="1638" r:id="rId56"/>
    <p:sldId id="1625" r:id="rId57"/>
    <p:sldId id="1237" r:id="rId5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EB2E9"/>
    <a:srgbClr val="FFD579"/>
    <a:srgbClr val="9900CC"/>
    <a:srgbClr val="0000FF"/>
    <a:srgbClr val="D60093"/>
    <a:srgbClr val="FF9300"/>
    <a:srgbClr val="73FB79"/>
    <a:srgbClr val="CC0066"/>
    <a:srgbClr val="F7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 autoAdjust="0"/>
    <p:restoredTop sz="83469" autoAdjust="0"/>
  </p:normalViewPr>
  <p:slideViewPr>
    <p:cSldViewPr>
      <p:cViewPr varScale="1">
        <p:scale>
          <a:sx n="97" d="100"/>
          <a:sy n="97" d="100"/>
        </p:scale>
        <p:origin x="1560" y="-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58165C-9B11-4AA3-A889-152AF1355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9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3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9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4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6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task-specific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3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4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1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B98E7-95E9-4DC5-AA12-47A3BCDE7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931CC-CE3B-4775-AE74-94784714A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E78B-61F1-4CC5-8105-5F9CB4DE9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EAB4C72-6734-4858-BAEE-5CE2F20734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8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28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23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83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69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8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4661-3022-47E3-9732-5E7F64338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54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3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59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F29F1-2C13-4D38-B318-4108E1417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AFFAE-9F2D-4666-8459-369C2D147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D50FC-51B8-4E27-A0DC-3216DD12B1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CFCBF-BF11-4778-B040-46B9F1961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82973-8154-4954-AAE8-41DAFDB7B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997AD-11D1-4F57-AB6F-125755FF6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86DFB-E1CA-4BE7-96AE-B434DDEF8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8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8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8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8D6AAD3B-7D9C-4E52-9BE2-E4C1F70F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850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FD88B6D-6F3B-4364-94DC-2683F02AD0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8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330.stanford.edu/presentations/presentation-10.23-1.pdf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6.05250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timejournal.com/@akshay.chavan/complete-tutorial-on-named-entity-recognition-ner-using-python-and-keras" TargetMode="Externa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oecasas.com/files/slides/contextual_representations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ecasas.com/files/slides/contextual_representation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://noecasas.com/files/slides/contextual_representations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11692" TargetMode="External"/><Relationship Id="rId2" Type="http://schemas.openxmlformats.org/officeDocument/2006/relationships/hyperlink" Target="https://arxiv.org/abs/1906.0823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eecs.umich.edu/~justincj/slides/eecs498/FA2020/598_FA2020_lecture13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life-extension.github.io/2020/05/27/GPT%E6%8A%80%E6%9C%AF%E5%88%9D%E6%8E%A2/language-models.pdf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1371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arxiv.org/pdf/1909.08053.pdf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www.microsoft.com/en-us/research/blog/turing-nlg-a-17-billion-parameter-language-model-by-microsoft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ambdalabs.com/blog/demystifying-gpt-3/#1" TargetMode="External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eb.eecs.umich.edu/~justincj/slides/eecs498/FA2020/598_FA2020_lecture13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11446.pdf" TargetMode="External"/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2311.pdf" TargetMode="External"/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1371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001.08361.pdf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2001.08361.pdf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pdf/2001.08361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://noecasas.com/files/slides/contextual_representation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sagen.com/files/misc/radford2019languag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arxiv.org/pdf/2005.14165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5.14165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5.14165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wern.net/GPT-3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lyase/awesome-gpt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pdf/10.1145/3442188.3445922" TargetMode="External"/><Relationship Id="rId5" Type="http://schemas.openxmlformats.org/officeDocument/2006/relationships/hyperlink" Target="https://www.technologyreview.com/2020/12/04/1013294/google-ai-ethics-research-paper-forced-out-timnit-gebru/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www.cnn.com/2022/07/23/business/google-ai-engineer-fired-sentient/inde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clweb.org/anthology/2020.acl-main.46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washington.edu/ebender/papers/Bender-Koller-2020-slides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pdf/2203.02155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203.02155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qbf/status/1598513757805858820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11903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11903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gpt-4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swrong.com/posts/kywRXvv2mhkyfPD84/gpt-4-specs-1-trillion-parameter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nakeoil.substack.com/p/gpt-4-and-professional-benchmark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2712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jalammar.github.io/illustrated-ber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oecasas.com/files/slides/contextual_representations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luebenchmar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E2A347-B869-42C3-9293-5349D7B7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701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9159C-86B5-4586-80EA-086FC5482EB0}"/>
              </a:ext>
            </a:extLst>
          </p:cNvPr>
          <p:cNvSpPr txBox="1"/>
          <p:nvPr/>
        </p:nvSpPr>
        <p:spPr>
          <a:xfrm>
            <a:off x="1981202" y="3707521"/>
            <a:ext cx="1734285" cy="137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spcAft>
                <a:spcPts val="1619"/>
              </a:spcAft>
              <a:tabLst>
                <a:tab pos="154255" algn="l"/>
                <a:tab pos="1673951" algn="l"/>
              </a:tabLst>
              <a:defRPr/>
            </a:pPr>
            <a:r>
              <a:rPr lang="is-IS" sz="2699" dirty="0">
                <a:solidFill>
                  <a:srgbClr val="D05D00"/>
                </a:solidFill>
              </a:rPr>
              <a:t>236781</a:t>
            </a:r>
          </a:p>
          <a:p>
            <a:pPr algn="r" defTabSz="685800">
              <a:tabLst>
                <a:tab pos="154255" algn="l"/>
                <a:tab pos="1673951" algn="l"/>
              </a:tabLst>
              <a:defRPr/>
            </a:pPr>
            <a:r>
              <a:rPr lang="is-IS" sz="2159" dirty="0">
                <a:solidFill>
                  <a:srgbClr val="D05D00"/>
                </a:solidFill>
              </a:rPr>
              <a:t>Lecture </a:t>
            </a:r>
            <a:r>
              <a:rPr lang="en-US" sz="2159" dirty="0">
                <a:solidFill>
                  <a:srgbClr val="D05D00"/>
                </a:solidFill>
              </a:rPr>
              <a:t>8</a:t>
            </a:r>
            <a:endParaRPr lang="en-US" sz="2159" dirty="0">
              <a:solidFill>
                <a:srgbClr val="FFFFFF"/>
              </a:solidFill>
            </a:endParaRPr>
          </a:p>
          <a:p>
            <a:pPr algn="r" defTabSz="685800">
              <a:tabLst>
                <a:tab pos="154255" algn="l"/>
                <a:tab pos="1673951" algn="l"/>
              </a:tabLst>
              <a:defRPr/>
            </a:pPr>
            <a:endParaRPr lang="en-US" sz="2159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8183-BE82-4F16-A902-6348961F7E52}"/>
              </a:ext>
            </a:extLst>
          </p:cNvPr>
          <p:cNvSpPr txBox="1"/>
          <p:nvPr/>
        </p:nvSpPr>
        <p:spPr>
          <a:xfrm>
            <a:off x="3940840" y="3707522"/>
            <a:ext cx="5527010" cy="140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1619"/>
              </a:spcAft>
              <a:defRPr/>
            </a:pPr>
            <a:r>
              <a:rPr lang="en-US" sz="2699" dirty="0">
                <a:solidFill>
                  <a:srgbClr val="FFFFFF"/>
                </a:solidFill>
              </a:rPr>
              <a:t>Deep learning</a:t>
            </a:r>
          </a:p>
          <a:p>
            <a:pPr defTabSz="685800">
              <a:spcAft>
                <a:spcPts val="108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Large language models</a:t>
            </a:r>
          </a:p>
          <a:p>
            <a:pPr defTabSz="685800">
              <a:spcAft>
                <a:spcPts val="108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Dr. </a:t>
            </a:r>
            <a:r>
              <a:rPr lang="en-US" sz="1799" dirty="0">
                <a:solidFill>
                  <a:srgbClr val="FFFFFF"/>
                </a:solidFill>
              </a:rPr>
              <a:t>Chaim Baskin</a:t>
            </a:r>
            <a:endParaRPr lang="en-US" sz="1799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33E34B-5969-704F-A737-5D25683C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0"/>
          <a:stretch/>
        </p:blipFill>
        <p:spPr>
          <a:xfrm>
            <a:off x="838200" y="1066800"/>
            <a:ext cx="4702798" cy="5257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685800" y="6324600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classification, linguistic acceptability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8C979-5FBC-1340-884C-D4827996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9800"/>
            <a:ext cx="5469902" cy="1960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2438F1-48D9-A44B-9020-D47EC3403641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997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547365" y="632460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span in paragraph that contains the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CBFC6-34B5-534B-AC32-3BDC9A82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4953000" cy="495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286E5-9837-B349-8012-72C188A41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22866"/>
            <a:ext cx="5019635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EB55B-4292-944F-98A0-B8895C8FAC86}"/>
              </a:ext>
            </a:extLst>
          </p:cNvPr>
          <p:cNvSpPr txBox="1"/>
          <p:nvPr/>
        </p:nvSpPr>
        <p:spPr>
          <a:xfrm>
            <a:off x="8001000" y="643306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SQuAD v1.1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0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1900792" y="63246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entity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56965-042F-CD47-9061-7CDFA8F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7750"/>
            <a:ext cx="501423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9530-CC51-AA49-B71E-95E7D9A9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232" y="1905000"/>
            <a:ext cx="6189421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C755C-966A-5341-9BE7-F7016ABF6CB8}"/>
              </a:ext>
            </a:extLst>
          </p:cNvPr>
          <p:cNvSpPr txBox="1"/>
          <p:nvPr/>
        </p:nvSpPr>
        <p:spPr>
          <a:xfrm>
            <a:off x="10643452" y="426720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931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71E4-5E22-194F-BA29-DDD8B75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early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71C7-3A5C-7B43-ABB8-3FB650BB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11889"/>
            <a:ext cx="8238744" cy="1946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F3ACE-F16F-2840-B86B-4FC2DBF53622}"/>
              </a:ext>
            </a:extLst>
          </p:cNvPr>
          <p:cNvSpPr txBox="1"/>
          <p:nvPr/>
        </p:nvSpPr>
        <p:spPr>
          <a:xfrm>
            <a:off x="10643452" y="46041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28C24-6191-EE41-813B-46E30D34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59904"/>
            <a:ext cx="6947969" cy="39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71E4-5E22-194F-BA29-DDD8B75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early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71C7-3A5C-7B43-ABB8-3FB650BB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11889"/>
            <a:ext cx="8238744" cy="194611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1D0B3E-A904-8B4B-81EA-05EF65DD2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06" y="908304"/>
            <a:ext cx="6103588" cy="4033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F3ACE-F16F-2840-B86B-4FC2DBF53622}"/>
              </a:ext>
            </a:extLst>
          </p:cNvPr>
          <p:cNvSpPr txBox="1"/>
          <p:nvPr/>
        </p:nvSpPr>
        <p:spPr>
          <a:xfrm>
            <a:off x="10643452" y="46041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574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2A06-FC39-964E-836F-28FB5DE4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GPT (Generative Pre-Training)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9C7748-9D69-6341-AAC8-9ADE29C9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Pre-training task: next token prediction (causal language modeling)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BF35-A337-1548-98DE-08FFFF3E6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09881"/>
            <a:ext cx="5486400" cy="438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09E6E-4FCC-CA42-8CB5-F8EB5BA40D51}"/>
              </a:ext>
            </a:extLst>
          </p:cNvPr>
          <p:cNvSpPr txBox="1"/>
          <p:nvPr/>
        </p:nvSpPr>
        <p:spPr>
          <a:xfrm>
            <a:off x="10744200" y="650684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0895F-1E98-F241-8B24-A386EF356E7D}"/>
              </a:ext>
            </a:extLst>
          </p:cNvPr>
          <p:cNvSpPr/>
          <p:nvPr/>
        </p:nvSpPr>
        <p:spPr>
          <a:xfrm>
            <a:off x="2272748" y="6400800"/>
            <a:ext cx="8242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A. Radford et al. </a:t>
            </a:r>
            <a:r>
              <a:rPr lang="en-US" sz="1600" dirty="0">
                <a:hlinkClick r:id="rId5"/>
              </a:rPr>
              <a:t>Improving language understanding by </a:t>
            </a:r>
            <a:r>
              <a:rPr lang="en-US" sz="1600">
                <a:hlinkClick r:id="rId5"/>
              </a:rPr>
              <a:t>generative pre-training</a:t>
            </a:r>
            <a:r>
              <a:rPr lang="en-US" sz="1600" dirty="0"/>
              <a:t>.</a:t>
            </a:r>
            <a:r>
              <a:rPr lang="en-US" sz="1600"/>
              <a:t> </a:t>
            </a:r>
            <a:r>
              <a:rPr lang="en-US" sz="1600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619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91452"/>
              </p:ext>
            </p:extLst>
          </p:nvPr>
        </p:nvGraphicFramePr>
        <p:xfrm>
          <a:off x="159026" y="1049482"/>
          <a:ext cx="11814387" cy="97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2800" y="6400800"/>
            <a:ext cx="598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Vaswani et al. </a:t>
            </a:r>
            <a:r>
              <a:rPr lang="en-US" sz="1600" dirty="0">
                <a:hlinkClick r:id="rId2"/>
              </a:rPr>
              <a:t>Attention is all you need</a:t>
            </a:r>
            <a:r>
              <a:rPr lang="en-US" sz="1600" dirty="0"/>
              <a:t>. </a:t>
            </a:r>
            <a:r>
              <a:rPr lang="en-US" sz="1600" dirty="0" err="1"/>
              <a:t>NeurIPS</a:t>
            </a:r>
            <a:r>
              <a:rPr lang="en-US" sz="1600" dirty="0"/>
              <a:t> 2017 (Google)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3AA05-2D1C-6942-B0C2-15915974CF8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48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26147"/>
              </p:ext>
            </p:extLst>
          </p:nvPr>
        </p:nvGraphicFramePr>
        <p:xfrm>
          <a:off x="159026" y="1049482"/>
          <a:ext cx="11814387" cy="166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85800" y="6400800"/>
            <a:ext cx="11059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Devlin et al. </a:t>
            </a:r>
            <a:r>
              <a:rPr lang="en-US" sz="1600" dirty="0">
                <a:hlinkClick r:id="rId2"/>
              </a:rPr>
              <a:t>BERT: Pre-training of Deep Bidirectional Transformers for Language Understanding</a:t>
            </a:r>
            <a:r>
              <a:rPr lang="en-US" sz="1600" dirty="0"/>
              <a:t>. EMNLP 2018 (Google)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F2A08-AD3B-D048-9D14-EEB77E5EFD4F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44958"/>
              </p:ext>
            </p:extLst>
          </p:nvPr>
        </p:nvGraphicFramePr>
        <p:xfrm>
          <a:off x="159026" y="1049482"/>
          <a:ext cx="11814387" cy="230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6172200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Yang et al. </a:t>
            </a:r>
            <a:r>
              <a:rPr lang="en-US" sz="1600" dirty="0">
                <a:solidFill>
                  <a:srgbClr val="000000"/>
                </a:solidFill>
                <a:hlinkClick r:id="rId2"/>
              </a:rPr>
              <a:t>XLNet: Generalized Autoregressive Pretraining for Language Understanding</a:t>
            </a:r>
            <a:r>
              <a:rPr lang="en-US" sz="1600" dirty="0">
                <a:solidFill>
                  <a:srgbClr val="000000"/>
                </a:solidFill>
              </a:rPr>
              <a:t>. 2019 (Google, CMU)</a:t>
            </a:r>
          </a:p>
          <a:p>
            <a:pPr algn="ctr"/>
            <a:r>
              <a:rPr lang="en-US" sz="1600" dirty="0"/>
              <a:t>Liu et al. </a:t>
            </a:r>
            <a:r>
              <a:rPr lang="en-US" sz="1600" dirty="0">
                <a:hlinkClick r:id="rId3"/>
              </a:rPr>
              <a:t>RoBERTa: A Robustly Optimized BERT Pretraining Approach</a:t>
            </a:r>
            <a:r>
              <a:rPr lang="en-US" sz="1600" dirty="0"/>
              <a:t>. 2019 (FAIR, UW)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3F4CD-3145-FC4F-A157-40A861A7AA5F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1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54350"/>
              </p:ext>
            </p:extLst>
          </p:nvPr>
        </p:nvGraphicFramePr>
        <p:xfrm>
          <a:off x="159026" y="1049482"/>
          <a:ext cx="11814387" cy="2635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FA4997-2FBF-BA44-850B-EE4F2694E1F9}"/>
              </a:ext>
            </a:extLst>
          </p:cNvPr>
          <p:cNvSpPr/>
          <p:nvPr/>
        </p:nvSpPr>
        <p:spPr>
          <a:xfrm>
            <a:off x="2286000" y="6400800"/>
            <a:ext cx="7924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Radford et al. </a:t>
            </a:r>
            <a:r>
              <a:rPr lang="en-US" sz="1600" dirty="0">
                <a:hlinkClick r:id="rId2"/>
              </a:rPr>
              <a:t>Language models are unsupervised multitask learners</a:t>
            </a:r>
            <a:r>
              <a:rPr lang="en-US" sz="1600" dirty="0"/>
              <a:t>. 2019 (</a:t>
            </a:r>
            <a:r>
              <a:rPr lang="en-US" sz="1600" dirty="0" err="1"/>
              <a:t>OpenAI</a:t>
            </a:r>
            <a:r>
              <a:rPr lang="en-US" sz="16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42D5A-4689-B849-82C7-FF68480601CD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4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01" y="26087"/>
            <a:ext cx="8229600" cy="685800"/>
          </a:xfrm>
        </p:spPr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4" name="AutoShape 2" descr="https://s3.amazonaws.com/coursera/topics/ml/large-icon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B2372-DE97-4B45-9D20-8628B85BF5DD}"/>
              </a:ext>
            </a:extLst>
          </p:cNvPr>
          <p:cNvSpPr/>
          <p:nvPr/>
        </p:nvSpPr>
        <p:spPr>
          <a:xfrm>
            <a:off x="806559" y="2403358"/>
            <a:ext cx="1828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E2BBC-B93C-7244-A051-EC0A4F171488}"/>
              </a:ext>
            </a:extLst>
          </p:cNvPr>
          <p:cNvSpPr/>
          <p:nvPr/>
        </p:nvSpPr>
        <p:spPr>
          <a:xfrm>
            <a:off x="4464159" y="4232158"/>
            <a:ext cx="21336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31EAB-E8A4-9C40-BDBE-58C07F55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07" y="768442"/>
            <a:ext cx="7848393" cy="6089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952F35-9795-7B41-BDEC-628D497F492B}"/>
              </a:ext>
            </a:extLst>
          </p:cNvPr>
          <p:cNvSpPr txBox="1"/>
          <p:nvPr/>
        </p:nvSpPr>
        <p:spPr>
          <a:xfrm>
            <a:off x="9937230" y="63246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0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75008"/>
              </p:ext>
            </p:extLst>
          </p:nvPr>
        </p:nvGraphicFramePr>
        <p:xfrm>
          <a:off x="159026" y="1049482"/>
          <a:ext cx="11814387" cy="296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A0BE507-F037-814D-A966-E90120C22600}"/>
              </a:ext>
            </a:extLst>
          </p:cNvPr>
          <p:cNvSpPr/>
          <p:nvPr/>
        </p:nvSpPr>
        <p:spPr>
          <a:xfrm>
            <a:off x="762000" y="6400800"/>
            <a:ext cx="1120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Shoeybi</a:t>
            </a:r>
            <a:r>
              <a:rPr lang="en-US" sz="1600" dirty="0">
                <a:solidFill>
                  <a:srgbClr val="000000"/>
                </a:solidFill>
              </a:rPr>
              <a:t> et al. </a:t>
            </a:r>
            <a:r>
              <a:rPr lang="en-US" sz="1600" dirty="0">
                <a:solidFill>
                  <a:srgbClr val="000000"/>
                </a:solidFill>
                <a:hlinkClick r:id="rId2"/>
              </a:rPr>
              <a:t>Megatron-LM: Training Multi-Billion Parameter </a:t>
            </a:r>
            <a:r>
              <a:rPr lang="en-US" sz="1600" dirty="0" err="1">
                <a:solidFill>
                  <a:srgbClr val="000000"/>
                </a:solidFill>
                <a:hlinkClick r:id="rId2"/>
              </a:rPr>
              <a:t>Languge</a:t>
            </a:r>
            <a:r>
              <a:rPr lang="en-US" sz="1600" dirty="0">
                <a:solidFill>
                  <a:srgbClr val="000000"/>
                </a:solidFill>
                <a:hlinkClick r:id="rId2"/>
              </a:rPr>
              <a:t> Models using Model Parallelism</a:t>
            </a:r>
            <a:r>
              <a:rPr lang="en-US" sz="1600" dirty="0">
                <a:solidFill>
                  <a:srgbClr val="000000"/>
                </a:solidFill>
              </a:rPr>
              <a:t>. 2019 (NVIDIA)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AA021-CAE8-B445-9C44-6CB2788BE1C9}"/>
              </a:ext>
            </a:extLst>
          </p:cNvPr>
          <p:cNvSpPr/>
          <p:nvPr/>
        </p:nvSpPr>
        <p:spPr>
          <a:xfrm>
            <a:off x="9699757" y="3657600"/>
            <a:ext cx="2273655" cy="357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AD23A-578C-404E-9D79-919564E9DE1E}"/>
              </a:ext>
            </a:extLst>
          </p:cNvPr>
          <p:cNvSpPr txBox="1"/>
          <p:nvPr/>
        </p:nvSpPr>
        <p:spPr>
          <a:xfrm>
            <a:off x="7885307" y="4159843"/>
            <a:ext cx="41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~$430,000 on Amazon 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459D5-E197-294A-A148-6CBAD4639C9D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3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03499"/>
              </p:ext>
            </p:extLst>
          </p:nvPr>
        </p:nvGraphicFramePr>
        <p:xfrm>
          <a:off x="159026" y="1049482"/>
          <a:ext cx="11814387" cy="329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12995" y="6400800"/>
            <a:ext cx="9560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Microsoft. </a:t>
            </a:r>
            <a:r>
              <a:rPr lang="en-US" sz="1600" dirty="0">
                <a:hlinkClick r:id="rId2"/>
              </a:rPr>
              <a:t>Turing-NLG: A 17-billion parameter language model by Microsoft</a:t>
            </a:r>
            <a:r>
              <a:rPr lang="en-US" sz="1600" dirty="0"/>
              <a:t>.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ACC94-0415-F44F-95D5-993248692DA7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78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7244"/>
              </p:ext>
            </p:extLst>
          </p:nvPr>
        </p:nvGraphicFramePr>
        <p:xfrm>
          <a:off x="159026" y="1049482"/>
          <a:ext cx="11814387" cy="362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GPT-3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12288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694 GB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57400" y="6400800"/>
            <a:ext cx="838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Brown et al. </a:t>
            </a:r>
            <a:r>
              <a:rPr lang="en-US" sz="1600" dirty="0">
                <a:hlinkClick r:id="rId2"/>
              </a:rPr>
              <a:t>Language Models are Few-Shot Learners</a:t>
            </a:r>
            <a:r>
              <a:rPr lang="en-US" sz="1600" dirty="0"/>
              <a:t>. </a:t>
            </a:r>
            <a:r>
              <a:rPr lang="en-US" sz="1600" dirty="0" err="1"/>
              <a:t>NeurIPS</a:t>
            </a:r>
            <a:r>
              <a:rPr lang="en-US" sz="1600" dirty="0"/>
              <a:t> 2020 (</a:t>
            </a:r>
            <a:r>
              <a:rPr lang="en-US" sz="1600" dirty="0" err="1"/>
              <a:t>OpenAI</a:t>
            </a:r>
            <a:r>
              <a:rPr lang="en-US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78AF0-0A32-9A42-A4BD-2EA2AA797F33}"/>
              </a:ext>
            </a:extLst>
          </p:cNvPr>
          <p:cNvSpPr txBox="1"/>
          <p:nvPr/>
        </p:nvSpPr>
        <p:spPr>
          <a:xfrm>
            <a:off x="9456617" y="4762683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~$4.6M, 355 GPU-years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FB7F6-634B-184A-94CC-1791F8B486ED}"/>
              </a:ext>
            </a:extLst>
          </p:cNvPr>
          <p:cNvSpPr txBox="1"/>
          <p:nvPr/>
        </p:nvSpPr>
        <p:spPr>
          <a:xfrm>
            <a:off x="10321058" y="509792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71EF7-69C9-D545-B15B-00EBDB5F2250}"/>
              </a:ext>
            </a:extLst>
          </p:cNvPr>
          <p:cNvSpPr/>
          <p:nvPr/>
        </p:nvSpPr>
        <p:spPr>
          <a:xfrm>
            <a:off x="9699757" y="4343400"/>
            <a:ext cx="2273655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62C98-21FA-D340-BD80-6BE8D8718C7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1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41985"/>
              </p:ext>
            </p:extLst>
          </p:nvPr>
        </p:nvGraphicFramePr>
        <p:xfrm>
          <a:off x="159026" y="1049482"/>
          <a:ext cx="11814387" cy="395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GPT-3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12,288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694 GB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GOPHER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16,384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280B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10.55 TB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4096x TPUv3 (38 days)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022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862C98-21FA-D340-BD80-6BE8D8718C7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94CA7-45DC-E941-AA57-8E56415D0133}"/>
              </a:ext>
            </a:extLst>
          </p:cNvPr>
          <p:cNvSpPr/>
          <p:nvPr/>
        </p:nvSpPr>
        <p:spPr>
          <a:xfrm>
            <a:off x="475421" y="6367046"/>
            <a:ext cx="11241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J. Rae et al. </a:t>
            </a:r>
            <a:r>
              <a:rPr lang="en-US" sz="1600" dirty="0">
                <a:hlinkClick r:id="rId3"/>
              </a:rPr>
              <a:t>Scaling Language Models: Methods, Analysis, &amp; Insights from Training Gopher</a:t>
            </a:r>
            <a:r>
              <a:rPr lang="en-US" sz="1600" dirty="0"/>
              <a:t>. </a:t>
            </a:r>
            <a:r>
              <a:rPr lang="en-US" sz="1600" dirty="0" err="1"/>
              <a:t>arXiv</a:t>
            </a:r>
            <a:r>
              <a:rPr lang="en-US" sz="1600" dirty="0"/>
              <a:t> 2021 (DeepMind)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D238A-6DCA-1648-A46F-1D9A44032C55}"/>
              </a:ext>
            </a:extLst>
          </p:cNvPr>
          <p:cNvSpPr/>
          <p:nvPr/>
        </p:nvSpPr>
        <p:spPr>
          <a:xfrm>
            <a:off x="7825846" y="513984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$3,768,320 on Google Cloud (</a:t>
            </a: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 price)</a:t>
            </a:r>
          </a:p>
        </p:txBody>
      </p:sp>
    </p:spTree>
    <p:extLst>
      <p:ext uri="{BB962C8B-B14F-4D97-AF65-F5344CB8AC3E}">
        <p14:creationId xmlns:p14="http://schemas.microsoft.com/office/powerpoint/2010/main" val="22046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9262"/>
              </p:ext>
            </p:extLst>
          </p:nvPr>
        </p:nvGraphicFramePr>
        <p:xfrm>
          <a:off x="159026" y="1049482"/>
          <a:ext cx="11814387" cy="428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/>
                        <a:t>RoBERTa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GPT-3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12,288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694 GB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GOPHER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16,384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280B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10.55 TB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4096x TPUv3 (38 days)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02251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PaLM</a:t>
                      </a:r>
                      <a:endParaRPr lang="en-US" sz="1400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118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18,432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540B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6144x TPUv4 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212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862C98-21FA-D340-BD80-6BE8D8718C7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94CA7-45DC-E941-AA57-8E56415D0133}"/>
              </a:ext>
            </a:extLst>
          </p:cNvPr>
          <p:cNvSpPr/>
          <p:nvPr/>
        </p:nvSpPr>
        <p:spPr>
          <a:xfrm>
            <a:off x="475421" y="6367046"/>
            <a:ext cx="11241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A. </a:t>
            </a:r>
            <a:r>
              <a:rPr lang="en-US" sz="1600" dirty="0" err="1"/>
              <a:t>Chowdhery</a:t>
            </a:r>
            <a:r>
              <a:rPr lang="en-US" sz="1600" dirty="0"/>
              <a:t> et al. </a:t>
            </a:r>
            <a:r>
              <a:rPr lang="en-US" sz="1600" dirty="0">
                <a:hlinkClick r:id="rId3"/>
              </a:rPr>
              <a:t>PaLM: Scaling Language Modeling with Pathways</a:t>
            </a:r>
            <a:r>
              <a:rPr lang="en-US" sz="1600" dirty="0"/>
              <a:t>. </a:t>
            </a:r>
            <a:r>
              <a:rPr lang="en-US" sz="1600" dirty="0" err="1"/>
              <a:t>arXiv</a:t>
            </a:r>
            <a:r>
              <a:rPr lang="en-US" sz="1600" dirty="0"/>
              <a:t> 2022 (Google)</a:t>
            </a:r>
          </a:p>
        </p:txBody>
      </p:sp>
    </p:spTree>
    <p:extLst>
      <p:ext uri="{BB962C8B-B14F-4D97-AF65-F5344CB8AC3E}">
        <p14:creationId xmlns:p14="http://schemas.microsoft.com/office/powerpoint/2010/main" val="63965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C3333A-64B3-A947-956F-610E16902252}"/>
              </a:ext>
            </a:extLst>
          </p:cNvPr>
          <p:cNvSpPr/>
          <p:nvPr/>
        </p:nvSpPr>
        <p:spPr>
          <a:xfrm>
            <a:off x="685800" y="685800"/>
            <a:ext cx="10896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17094-9C0F-3E49-A801-DA9BEB96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D4221-280A-624E-86FD-D71BC85A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07" y="0"/>
            <a:ext cx="88387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55602-2FEC-C94E-9AEE-58C3390AF173}"/>
              </a:ext>
            </a:extLst>
          </p:cNvPr>
          <p:cNvSpPr txBox="1"/>
          <p:nvPr/>
        </p:nvSpPr>
        <p:spPr>
          <a:xfrm>
            <a:off x="10972800" y="62484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968EB-0FFE-0A49-B62A-3A993521E36C}"/>
              </a:ext>
            </a:extLst>
          </p:cNvPr>
          <p:cNvSpPr txBox="1"/>
          <p:nvPr/>
        </p:nvSpPr>
        <p:spPr>
          <a:xfrm>
            <a:off x="4876800" y="6535579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3560111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153C-79A6-8643-B2E5-D3C01893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behavior of large language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C7F74-3C09-6444-81EC-E32B05D32443}"/>
              </a:ext>
            </a:extLst>
          </p:cNvPr>
          <p:cNvSpPr/>
          <p:nvPr/>
        </p:nvSpPr>
        <p:spPr>
          <a:xfrm>
            <a:off x="2425764" y="6324600"/>
            <a:ext cx="734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 Kaplan et al. </a:t>
            </a:r>
            <a:r>
              <a:rPr lang="en-US" dirty="0">
                <a:hlinkClick r:id="rId2"/>
              </a:rPr>
              <a:t>Scaling Laws for Neural Language Models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F2-0662-6844-BCDA-796B2498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883"/>
            <a:ext cx="12192000" cy="52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153C-79A6-8643-B2E5-D3C01893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behavior of large language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C7F74-3C09-6444-81EC-E32B05D32443}"/>
              </a:ext>
            </a:extLst>
          </p:cNvPr>
          <p:cNvSpPr/>
          <p:nvPr/>
        </p:nvSpPr>
        <p:spPr>
          <a:xfrm>
            <a:off x="2425764" y="6324600"/>
            <a:ext cx="734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 Kaplan et al. </a:t>
            </a:r>
            <a:r>
              <a:rPr lang="en-US" dirty="0">
                <a:hlinkClick r:id="rId2"/>
              </a:rPr>
              <a:t>Scaling Laws for Neural Language Models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C8EE8-FBD5-0549-A4C1-6686CBC7A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7249"/>
            <a:ext cx="11125200" cy="53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9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153C-79A6-8643-B2E5-D3C01893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behavior of large language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C7F74-3C09-6444-81EC-E32B05D32443}"/>
              </a:ext>
            </a:extLst>
          </p:cNvPr>
          <p:cNvSpPr/>
          <p:nvPr/>
        </p:nvSpPr>
        <p:spPr>
          <a:xfrm>
            <a:off x="2425764" y="6324600"/>
            <a:ext cx="734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 Kaplan et al. </a:t>
            </a:r>
            <a:r>
              <a:rPr lang="en-US" dirty="0">
                <a:hlinkClick r:id="rId2"/>
              </a:rPr>
              <a:t>Scaling Laws for Neural Language Models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5D633-ADEB-CA48-B0AD-DA80F2803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52" y="990546"/>
            <a:ext cx="9218119" cy="990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A071C-BF9B-3F43-BAE2-7D784736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53" y="2123913"/>
            <a:ext cx="9218120" cy="1024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EA87D-E2E0-564E-BA7F-CD0D2A5F3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53" y="3209196"/>
            <a:ext cx="9211491" cy="31154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1293E8-8F87-3942-921C-4555395D960E}"/>
              </a:ext>
            </a:extLst>
          </p:cNvPr>
          <p:cNvSpPr/>
          <p:nvPr/>
        </p:nvSpPr>
        <p:spPr>
          <a:xfrm>
            <a:off x="9982200" y="1752600"/>
            <a:ext cx="72617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282B8-A0E8-AA40-A80B-780D1946AA48}"/>
              </a:ext>
            </a:extLst>
          </p:cNvPr>
          <p:cNvSpPr/>
          <p:nvPr/>
        </p:nvSpPr>
        <p:spPr>
          <a:xfrm>
            <a:off x="8458200" y="2839864"/>
            <a:ext cx="9906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83BE6C-4795-5D4B-8912-5B6CD1E80F90}"/>
              </a:ext>
            </a:extLst>
          </p:cNvPr>
          <p:cNvSpPr/>
          <p:nvPr/>
        </p:nvSpPr>
        <p:spPr>
          <a:xfrm>
            <a:off x="8610600" y="3925146"/>
            <a:ext cx="1371600" cy="418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16BB5C-2E54-C34F-94B1-28C62D6FADB8}"/>
              </a:ext>
            </a:extLst>
          </p:cNvPr>
          <p:cNvSpPr/>
          <p:nvPr/>
        </p:nvSpPr>
        <p:spPr>
          <a:xfrm>
            <a:off x="8458200" y="4634564"/>
            <a:ext cx="1371600" cy="418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FBA3-5FAC-894F-A022-52912FAC7913}"/>
              </a:ext>
            </a:extLst>
          </p:cNvPr>
          <p:cNvSpPr/>
          <p:nvPr/>
        </p:nvSpPr>
        <p:spPr>
          <a:xfrm>
            <a:off x="8425115" y="5992677"/>
            <a:ext cx="1371600" cy="331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2A06-FC39-964E-836F-28FB5DE4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GPT (Generative Pre-Training)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9C7748-9D69-6341-AAC8-9ADE29C9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Pre-training task: next token prediction (causal language modeling)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BF35-A337-1548-98DE-08FFFF3E6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09881"/>
            <a:ext cx="5486400" cy="438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09E6E-4FCC-CA42-8CB5-F8EB5BA40D51}"/>
              </a:ext>
            </a:extLst>
          </p:cNvPr>
          <p:cNvSpPr txBox="1"/>
          <p:nvPr/>
        </p:nvSpPr>
        <p:spPr>
          <a:xfrm>
            <a:off x="10744200" y="650684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0895F-1E98-F241-8B24-A386EF356E7D}"/>
              </a:ext>
            </a:extLst>
          </p:cNvPr>
          <p:cNvSpPr/>
          <p:nvPr/>
        </p:nvSpPr>
        <p:spPr>
          <a:xfrm>
            <a:off x="2272748" y="6400800"/>
            <a:ext cx="8242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A. Radford et al. </a:t>
            </a:r>
            <a:r>
              <a:rPr lang="en-US" sz="1600" dirty="0">
                <a:hlinkClick r:id="rId5"/>
              </a:rPr>
              <a:t>Improving language understanding by </a:t>
            </a:r>
            <a:r>
              <a:rPr lang="en-US" sz="1600">
                <a:hlinkClick r:id="rId5"/>
              </a:rPr>
              <a:t>generative pre-training</a:t>
            </a:r>
            <a:r>
              <a:rPr lang="en-US" sz="1600" dirty="0"/>
              <a:t>.</a:t>
            </a:r>
            <a:r>
              <a:rPr lang="en-US" sz="1600"/>
              <a:t> </a:t>
            </a:r>
            <a:r>
              <a:rPr lang="en-US" sz="1600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67828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language modeling with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D8CD4-A6C9-7D46-9A08-6AD2808F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A LOT of text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a giant transformer using a suitable pretext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the transformer on desired NLP task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4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 and 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450042-99CD-1946-BE32-622D7072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A54448-2151-4247-A09A-A150D7F8D414}"/>
              </a:ext>
            </a:extLst>
          </p:cNvPr>
          <p:cNvSpPr/>
          <p:nvPr/>
        </p:nvSpPr>
        <p:spPr>
          <a:xfrm>
            <a:off x="2057400" y="6152899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GPT-2: A. Radford et al., </a:t>
            </a:r>
            <a:r>
              <a:rPr lang="en-US" sz="1600" dirty="0">
                <a:hlinkClick r:id="rId3"/>
              </a:rPr>
              <a:t>Language models are unsupervised multitask learners</a:t>
            </a:r>
            <a:r>
              <a:rPr lang="en-US" sz="1600" dirty="0"/>
              <a:t>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D18FF-8FA3-E44F-AFC1-E1C3A1605549}"/>
              </a:ext>
            </a:extLst>
          </p:cNvPr>
          <p:cNvSpPr/>
          <p:nvPr/>
        </p:nvSpPr>
        <p:spPr>
          <a:xfrm>
            <a:off x="1447800" y="6491453"/>
            <a:ext cx="952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GPT-3: 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 (Best Paper Award)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3DD27-D782-724D-ABBD-D44251F85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94690"/>
              </p:ext>
            </p:extLst>
          </p:nvPr>
        </p:nvGraphicFramePr>
        <p:xfrm>
          <a:off x="723900" y="1957530"/>
          <a:ext cx="10744199" cy="116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1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Layers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Hidden dim.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Params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GPT-2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1.5B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WebText</a:t>
                      </a:r>
                      <a:r>
                        <a:rPr lang="en-US" sz="1600" dirty="0"/>
                        <a:t>: 40GB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GPT-3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12288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175B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CommonCrawl</a:t>
                      </a:r>
                      <a:r>
                        <a:rPr lang="en-US" sz="1600" dirty="0"/>
                        <a:t> (cleaned up): 694GB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E11F79-6502-2E49-82F0-733900618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76600"/>
            <a:ext cx="8305800" cy="27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Few-shot learning:</a:t>
            </a:r>
            <a:r>
              <a:rPr lang="en-US" dirty="0"/>
              <a:t> In addition to the task description, the model sees a few examples of the task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D18FF-8FA3-E44F-AFC1-E1C3A1605549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3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7E24B-4E8D-A844-9F2C-1755D370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3"/>
          <a:stretch/>
        </p:blipFill>
        <p:spPr>
          <a:xfrm>
            <a:off x="2830996" y="3276600"/>
            <a:ext cx="7012264" cy="32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0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One-shot learning:</a:t>
            </a:r>
            <a:r>
              <a:rPr lang="en-US" dirty="0"/>
              <a:t> In addition to the task description, the model sees a </a:t>
            </a:r>
            <a:r>
              <a:rPr lang="en-US" i="1" dirty="0"/>
              <a:t>single example</a:t>
            </a:r>
            <a:r>
              <a:rPr lang="en-US" dirty="0"/>
              <a:t> of the task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28AE0-2EB5-064A-9B1B-FE66C296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2"/>
          <a:stretch/>
        </p:blipFill>
        <p:spPr>
          <a:xfrm>
            <a:off x="2830996" y="3676080"/>
            <a:ext cx="7148201" cy="2267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C78DBC-96EB-EE4F-8619-10DEBBD39377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67005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Zero-shot learning:</a:t>
            </a:r>
            <a:r>
              <a:rPr lang="en-US" dirty="0"/>
              <a:t> The model sees the task description and </a:t>
            </a:r>
            <a:r>
              <a:rPr lang="en-US" i="1" dirty="0"/>
              <a:t>no </a:t>
            </a:r>
            <a:r>
              <a:rPr lang="en-US" dirty="0"/>
              <a:t>training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BAE-26C6-1D4F-A9FB-E86C6C5E7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114800"/>
            <a:ext cx="6744412" cy="144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FD724F-5683-A74E-B8CC-2D7B8D85C417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78743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Generate news article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3F5AA-E988-3041-9B11-FC39EC87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1" y="895977"/>
            <a:ext cx="9044949" cy="5962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0F867-73D1-D047-B26D-D4AB286FECC6}"/>
              </a:ext>
            </a:extLst>
          </p:cNvPr>
          <p:cNvSpPr txBox="1"/>
          <p:nvPr/>
        </p:nvSpPr>
        <p:spPr>
          <a:xfrm>
            <a:off x="9488557" y="1066800"/>
            <a:ext cx="2486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  <a:p>
            <a:endParaRPr lang="en-US" dirty="0"/>
          </a:p>
          <a:p>
            <a:r>
              <a:rPr lang="en-US" dirty="0"/>
              <a:t>(Three articles provided as training examples)</a:t>
            </a:r>
          </a:p>
        </p:txBody>
      </p:sp>
    </p:spTree>
    <p:extLst>
      <p:ext uri="{BB962C8B-B14F-4D97-AF65-F5344CB8AC3E}">
        <p14:creationId xmlns:p14="http://schemas.microsoft.com/office/powerpoint/2010/main" val="4135086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Use new word in sentence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3C895-9F89-2D43-91B7-57CDF5717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3"/>
          <a:stretch/>
        </p:blipFill>
        <p:spPr>
          <a:xfrm>
            <a:off x="686450" y="914400"/>
            <a:ext cx="8802107" cy="5321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04C38-274F-4E4D-9E60-5631A31F7B7B}"/>
              </a:ext>
            </a:extLst>
          </p:cNvPr>
          <p:cNvSpPr txBox="1"/>
          <p:nvPr/>
        </p:nvSpPr>
        <p:spPr>
          <a:xfrm>
            <a:off x="9488557" y="1066800"/>
            <a:ext cx="248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</p:txBody>
      </p:sp>
    </p:spTree>
    <p:extLst>
      <p:ext uri="{BB962C8B-B14F-4D97-AF65-F5344CB8AC3E}">
        <p14:creationId xmlns:p14="http://schemas.microsoft.com/office/powerpoint/2010/main" val="244178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Correct grammar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3F73F-6B07-1545-9BF6-E2AB2E9AC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14400"/>
            <a:ext cx="8151184" cy="57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0F867-73D1-D047-B26D-D4AB286FECC6}"/>
              </a:ext>
            </a:extLst>
          </p:cNvPr>
          <p:cNvSpPr txBox="1"/>
          <p:nvPr/>
        </p:nvSpPr>
        <p:spPr>
          <a:xfrm>
            <a:off x="9488557" y="1066800"/>
            <a:ext cx="248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</p:txBody>
      </p:sp>
    </p:spTree>
    <p:extLst>
      <p:ext uri="{BB962C8B-B14F-4D97-AF65-F5344CB8AC3E}">
        <p14:creationId xmlns:p14="http://schemas.microsoft.com/office/powerpoint/2010/main" val="1694614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6854-6D64-9049-9C31-484221C1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creative fiction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3FF28E-2FBE-E843-B3C8-3507FB41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8" y="914400"/>
            <a:ext cx="8779552" cy="50872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3F9066-E34D-6D48-961E-E421A5B6F3FA}"/>
              </a:ext>
            </a:extLst>
          </p:cNvPr>
          <p:cNvSpPr/>
          <p:nvPr/>
        </p:nvSpPr>
        <p:spPr>
          <a:xfrm>
            <a:off x="4322174" y="6008243"/>
            <a:ext cx="317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www.gwern.net</a:t>
            </a:r>
            <a:r>
              <a:rPr lang="en-US" dirty="0">
                <a:hlinkClick r:id="rId3"/>
              </a:rPr>
              <a:t>/GPT-3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B9591-501E-0245-86C6-B0995DD32644}"/>
              </a:ext>
            </a:extLst>
          </p:cNvPr>
          <p:cNvSpPr/>
          <p:nvPr/>
        </p:nvSpPr>
        <p:spPr>
          <a:xfrm>
            <a:off x="2308868" y="6384201"/>
            <a:ext cx="7199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much, much more, see: </a:t>
            </a:r>
            <a:r>
              <a:rPr lang="en-US" dirty="0">
                <a:hlinkClick r:id="rId4"/>
              </a:rPr>
              <a:t>https://github.com/elyase/awesome-gpt3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32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Male vs. female: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E03A-F4A3-BD47-94AD-99677765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45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6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24B5-3D30-D041-AB41-A12ED2F0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731000" cy="53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5824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Bidirectional encoder representations from transformers (BERT)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645B5-CD1F-C54F-961A-BDF49C9F357C}"/>
              </a:ext>
            </a:extLst>
          </p:cNvPr>
          <p:cNvSpPr/>
          <p:nvPr/>
        </p:nvSpPr>
        <p:spPr>
          <a:xfrm>
            <a:off x="0" y="6175449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J. Devlin, M.-W. Chang, K. Lee, K. Toutanova, </a:t>
            </a:r>
            <a:r>
              <a:rPr lang="en-US" sz="1600" dirty="0">
                <a:hlinkClick r:id="rId2"/>
              </a:rPr>
              <a:t>BERT: Pre-training of Deep Bidirectional Transformers for Language Understanding</a:t>
            </a:r>
            <a:r>
              <a:rPr lang="en-US" sz="1600" dirty="0"/>
              <a:t>, EMNLP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3ADE4-4127-4644-96F8-A257B0F34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6" y="1447800"/>
            <a:ext cx="1082622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92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Religion: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3F862-D3CF-6E4E-9C11-ADC1E617D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47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55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717F-3449-6B49-BBB8-0A869CFA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parrots or sentient entities?*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2153637-0BB1-5242-956D-4E5EA9BE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1" y="2243841"/>
            <a:ext cx="5331750" cy="326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2D1EF-81BB-2A48-B20D-F79C2900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2935"/>
            <a:ext cx="910682" cy="53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E4208C-CBC2-BE4E-9739-F8D228D25D5F}"/>
              </a:ext>
            </a:extLst>
          </p:cNvPr>
          <p:cNvSpPr/>
          <p:nvPr/>
        </p:nvSpPr>
        <p:spPr>
          <a:xfrm>
            <a:off x="381000" y="5562823"/>
            <a:ext cx="5783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hlinkClick r:id="rId5"/>
              </a:rPr>
              <a:t>https://</a:t>
            </a:r>
            <a:r>
              <a:rPr lang="en-US" sz="1600" b="0" dirty="0" err="1">
                <a:hlinkClick r:id="rId5"/>
              </a:rPr>
              <a:t>www.technologyreview.com</a:t>
            </a:r>
            <a:r>
              <a:rPr lang="en-US" sz="1600" b="0" dirty="0">
                <a:hlinkClick r:id="rId5"/>
              </a:rPr>
              <a:t>/2020/12/04/1013294/google-</a:t>
            </a:r>
            <a:r>
              <a:rPr lang="en-US" sz="1600" b="0" dirty="0" err="1">
                <a:hlinkClick r:id="rId5"/>
              </a:rPr>
              <a:t>ai</a:t>
            </a:r>
            <a:r>
              <a:rPr lang="en-US" sz="1600" b="0" dirty="0">
                <a:hlinkClick r:id="rId5"/>
              </a:rPr>
              <a:t>-ethics-research-paper-forced-out-</a:t>
            </a:r>
            <a:r>
              <a:rPr lang="en-US" sz="1600" b="0" dirty="0" err="1">
                <a:hlinkClick r:id="rId5"/>
              </a:rPr>
              <a:t>timnit</a:t>
            </a:r>
            <a:r>
              <a:rPr lang="en-US" sz="1600" b="0" dirty="0">
                <a:hlinkClick r:id="rId5"/>
              </a:rPr>
              <a:t>-</a:t>
            </a:r>
            <a:r>
              <a:rPr lang="en-US" sz="1600" b="0" dirty="0" err="1">
                <a:hlinkClick r:id="rId5"/>
              </a:rPr>
              <a:t>gebru</a:t>
            </a:r>
            <a:r>
              <a:rPr lang="en-US" sz="1600" b="0" dirty="0">
                <a:hlinkClick r:id="rId5"/>
              </a:rPr>
              <a:t>/</a:t>
            </a:r>
            <a:endParaRPr lang="en-US" sz="16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38F68-B793-D649-A74E-D5362C0CE5B3}"/>
              </a:ext>
            </a:extLst>
          </p:cNvPr>
          <p:cNvSpPr/>
          <p:nvPr/>
        </p:nvSpPr>
        <p:spPr>
          <a:xfrm>
            <a:off x="381000" y="6096000"/>
            <a:ext cx="5723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chemeClr val="tx1"/>
                </a:solidFill>
              </a:rPr>
              <a:t>E. Bender et al., </a:t>
            </a:r>
            <a:r>
              <a:rPr lang="en-US" sz="1600" b="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dangers of stochastic </a:t>
            </a:r>
            <a:r>
              <a:rPr lang="en-US" sz="1600" b="0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partots</a:t>
            </a:r>
            <a:r>
              <a:rPr lang="en-US" sz="1600" b="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Can language models be too big?</a:t>
            </a:r>
            <a:r>
              <a:rPr lang="en-US" sz="1600" b="0" dirty="0">
                <a:solidFill>
                  <a:srgbClr val="0000FF"/>
                </a:solidFill>
              </a:rPr>
              <a:t> </a:t>
            </a:r>
            <a:r>
              <a:rPr lang="en-US" sz="1600" b="0" dirty="0" err="1">
                <a:solidFill>
                  <a:schemeClr val="tx1"/>
                </a:solidFill>
              </a:rPr>
              <a:t>FAccT</a:t>
            </a:r>
            <a:r>
              <a:rPr lang="en-US" sz="1600" b="0" dirty="0">
                <a:solidFill>
                  <a:schemeClr val="tx1"/>
                </a:solidFill>
              </a:rPr>
              <a:t> 2021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60192CC-55F7-C240-8B20-AC3E6964E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78" y="1524000"/>
            <a:ext cx="5418029" cy="97711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304E9-8A74-3D43-829A-772DC1EB8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685955"/>
            <a:ext cx="5345112" cy="2819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6242AF-A83B-6E46-BB51-06B7B0816AF8}"/>
              </a:ext>
            </a:extLst>
          </p:cNvPr>
          <p:cNvSpPr/>
          <p:nvPr/>
        </p:nvSpPr>
        <p:spPr>
          <a:xfrm>
            <a:off x="6898878" y="5582157"/>
            <a:ext cx="4501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hlinkClick r:id="rId9"/>
              </a:rPr>
              <a:t>https://</a:t>
            </a:r>
            <a:r>
              <a:rPr lang="en-US" sz="1600" b="0" dirty="0" err="1">
                <a:solidFill>
                  <a:srgbClr val="0000FF"/>
                </a:solidFill>
                <a:hlinkClick r:id="rId9"/>
              </a:rPr>
              <a:t>www.cnn.com</a:t>
            </a:r>
            <a:r>
              <a:rPr lang="en-US" sz="1600" b="0" dirty="0">
                <a:solidFill>
                  <a:srgbClr val="0000FF"/>
                </a:solidFill>
                <a:hlinkClick r:id="rId9"/>
              </a:rPr>
              <a:t>/2022/07/23/business/google-</a:t>
            </a:r>
            <a:r>
              <a:rPr lang="en-US" sz="1600" b="0" dirty="0" err="1">
                <a:solidFill>
                  <a:srgbClr val="0000FF"/>
                </a:solidFill>
                <a:hlinkClick r:id="rId9"/>
              </a:rPr>
              <a:t>ai</a:t>
            </a:r>
            <a:r>
              <a:rPr lang="en-US" sz="1600" b="0" dirty="0">
                <a:solidFill>
                  <a:srgbClr val="0000FF"/>
                </a:solidFill>
                <a:hlinkClick r:id="rId9"/>
              </a:rPr>
              <a:t>-engineer-fired-sentient/</a:t>
            </a:r>
            <a:r>
              <a:rPr lang="en-US" sz="1600" b="0" dirty="0" err="1">
                <a:solidFill>
                  <a:srgbClr val="0000FF"/>
                </a:solidFill>
                <a:hlinkClick r:id="rId9"/>
              </a:rPr>
              <a:t>index.html</a:t>
            </a:r>
            <a:endParaRPr lang="en-US" sz="1600" b="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C6B58-9B4E-A74B-9B7B-6DC9A5D43CCC}"/>
              </a:ext>
            </a:extLst>
          </p:cNvPr>
          <p:cNvSpPr txBox="1"/>
          <p:nvPr/>
        </p:nvSpPr>
        <p:spPr>
          <a:xfrm>
            <a:off x="838200" y="922493"/>
            <a:ext cx="740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tx1"/>
                </a:solidFill>
              </a:rPr>
              <a:t>*Asking either question will get you fired from Google</a:t>
            </a:r>
          </a:p>
        </p:txBody>
      </p:sp>
    </p:spTree>
    <p:extLst>
      <p:ext uri="{BB962C8B-B14F-4D97-AF65-F5344CB8AC3E}">
        <p14:creationId xmlns:p14="http://schemas.microsoft.com/office/powerpoint/2010/main" val="1518227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568-553A-9245-913C-688C2024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meaning be learned from form alone?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79C6-21FD-AA4E-86EE-09A66BAFEE27}"/>
              </a:ext>
            </a:extLst>
          </p:cNvPr>
          <p:cNvSpPr/>
          <p:nvPr/>
        </p:nvSpPr>
        <p:spPr>
          <a:xfrm>
            <a:off x="76200" y="6412468"/>
            <a:ext cx="1203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E. Bender and A. Koller, </a:t>
            </a:r>
            <a:r>
              <a:rPr lang="en-US" dirty="0">
                <a:hlinkClick r:id="rId2"/>
              </a:rPr>
              <a:t>Climbing towards NLU: On Meaning, Form, and Understanding in the Age of Data</a:t>
            </a:r>
            <a:r>
              <a:rPr lang="en-US" dirty="0"/>
              <a:t>, ACL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A841-68B8-AB40-A5E9-97BE3271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87" y="1485504"/>
            <a:ext cx="7682535" cy="441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D75DFD-AA66-BC43-BE3A-6A68C5EAFF5C}"/>
              </a:ext>
            </a:extLst>
          </p:cNvPr>
          <p:cNvSpPr/>
          <p:nvPr/>
        </p:nvSpPr>
        <p:spPr>
          <a:xfrm>
            <a:off x="10115206" y="5897083"/>
            <a:ext cx="183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9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95D6-BADB-C34E-9C7E-9FED6E18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"/>
            <a:ext cx="11658600" cy="838200"/>
          </a:xfrm>
        </p:spPr>
        <p:txBody>
          <a:bodyPr/>
          <a:lstStyle/>
          <a:p>
            <a:r>
              <a:rPr lang="en-US" dirty="0" err="1"/>
              <a:t>InstructGPT</a:t>
            </a:r>
            <a:r>
              <a:rPr lang="en-US" dirty="0"/>
              <a:t>: Reinforcement learning with human feedback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A7F75-B390-4A42-9E35-58F94D26946C}"/>
              </a:ext>
            </a:extLst>
          </p:cNvPr>
          <p:cNvSpPr/>
          <p:nvPr/>
        </p:nvSpPr>
        <p:spPr>
          <a:xfrm>
            <a:off x="914400" y="6324600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L. Ouyang et al. </a:t>
            </a:r>
            <a:r>
              <a:rPr lang="en-US" dirty="0">
                <a:hlinkClick r:id="rId2"/>
              </a:rPr>
              <a:t>Training language models to follow instructions with human feedback</a:t>
            </a:r>
            <a:r>
              <a:rPr lang="en-US" dirty="0"/>
              <a:t>. </a:t>
            </a:r>
            <a:r>
              <a:rPr lang="en-US" dirty="0" err="1"/>
              <a:t>NeurIPS</a:t>
            </a:r>
            <a:r>
              <a:rPr lang="en-US" dirty="0"/>
              <a:t>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6ED32-F271-9440-BCBF-126F1F04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64125"/>
            <a:ext cx="8077200" cy="47604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805A75-3A51-9649-BA78-BE3E53BE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3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95D6-BADB-C34E-9C7E-9FED6E18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"/>
            <a:ext cx="11658600" cy="838200"/>
          </a:xfrm>
        </p:spPr>
        <p:txBody>
          <a:bodyPr/>
          <a:lstStyle/>
          <a:p>
            <a:r>
              <a:rPr lang="en-US" dirty="0" err="1"/>
              <a:t>InstructGPT</a:t>
            </a:r>
            <a:r>
              <a:rPr lang="en-US" dirty="0"/>
              <a:t>: Reinforcement learning with human feedback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A7F75-B390-4A42-9E35-58F94D26946C}"/>
              </a:ext>
            </a:extLst>
          </p:cNvPr>
          <p:cNvSpPr/>
          <p:nvPr/>
        </p:nvSpPr>
        <p:spPr>
          <a:xfrm>
            <a:off x="914400" y="6324600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L. Ouyang et al. </a:t>
            </a:r>
            <a:r>
              <a:rPr lang="en-US" dirty="0">
                <a:hlinkClick r:id="rId2"/>
              </a:rPr>
              <a:t>Training language models to follow instructions with human feedback</a:t>
            </a:r>
            <a:r>
              <a:rPr lang="en-US" dirty="0"/>
              <a:t>. </a:t>
            </a:r>
            <a:r>
              <a:rPr lang="en-US" dirty="0" err="1"/>
              <a:t>NeurIPS</a:t>
            </a:r>
            <a:r>
              <a:rPr lang="en-US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C5C9F-1CAD-C641-A2BC-88301B15C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10896600" cy="50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2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419A-D7B0-7145-8AB0-ADA900B3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01FB5-662D-194A-ADA1-279946C7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85" y="911269"/>
            <a:ext cx="6673316" cy="5649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125CA-5E05-F14F-97E8-D6C851CB4B2A}"/>
              </a:ext>
            </a:extLst>
          </p:cNvPr>
          <p:cNvSpPr/>
          <p:nvPr/>
        </p:nvSpPr>
        <p:spPr>
          <a:xfrm>
            <a:off x="9790982" y="6407981"/>
            <a:ext cx="670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hlinkClick r:id="rId3"/>
              </a:rPr>
              <a:t>Source</a:t>
            </a:r>
            <a:endParaRPr 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9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38F6-C5A5-AA48-82F1-C6FEAFEE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prompting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88BF0A-6F61-6741-8D33-AE0B432E4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905000"/>
            <a:ext cx="4224421" cy="4064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D78A9-908D-654B-A526-410293A81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7162800" cy="358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F2E141-33FB-1349-82E6-2EF01D69AF85}"/>
              </a:ext>
            </a:extLst>
          </p:cNvPr>
          <p:cNvSpPr/>
          <p:nvPr/>
        </p:nvSpPr>
        <p:spPr>
          <a:xfrm>
            <a:off x="936171" y="6341388"/>
            <a:ext cx="1059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 Wei et al. </a:t>
            </a:r>
            <a:r>
              <a:rPr lang="en-US" dirty="0">
                <a:hlinkClick r:id="rId4"/>
              </a:rPr>
              <a:t>Chain-of-Thought Prompting Elicits Reasoning in Large Language Models</a:t>
            </a:r>
            <a:r>
              <a:rPr lang="en-US" dirty="0"/>
              <a:t>. </a:t>
            </a:r>
            <a:r>
              <a:rPr lang="en-US" dirty="0" err="1"/>
              <a:t>NeurIPS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11865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38F6-C5A5-AA48-82F1-C6FEAFEE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prompting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B8E1DF-3FE7-8E47-A852-94933DE84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5184"/>
            <a:ext cx="10363200" cy="523623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30CAEC-E300-A346-9599-368B188E77D6}"/>
              </a:ext>
            </a:extLst>
          </p:cNvPr>
          <p:cNvSpPr/>
          <p:nvPr/>
        </p:nvSpPr>
        <p:spPr>
          <a:xfrm>
            <a:off x="936171" y="6341388"/>
            <a:ext cx="1059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 Wei et al. </a:t>
            </a:r>
            <a:r>
              <a:rPr lang="en-US" dirty="0">
                <a:hlinkClick r:id="rId3"/>
              </a:rPr>
              <a:t>Chain-of-Thought Prompting Elicits Reasoning in Large Language Models</a:t>
            </a:r>
            <a:r>
              <a:rPr lang="en-US" dirty="0"/>
              <a:t>. </a:t>
            </a:r>
            <a:r>
              <a:rPr lang="en-US" dirty="0" err="1"/>
              <a:t>NeurIPS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15505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38F6-C5A5-AA48-82F1-C6FEAFEE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prompting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C18594-761A-6F4B-AA51-49970530D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2" y="914400"/>
            <a:ext cx="7312748" cy="5791200"/>
          </a:xfrm>
        </p:spPr>
      </p:pic>
    </p:spTree>
    <p:extLst>
      <p:ext uri="{BB962C8B-B14F-4D97-AF65-F5344CB8AC3E}">
        <p14:creationId xmlns:p14="http://schemas.microsoft.com/office/powerpoint/2010/main" val="3582609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FDF2-49EE-5F49-92BF-3861A9B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652E1B6-453C-4742-B4F2-100CA593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8749" y="914400"/>
            <a:ext cx="75145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ACCF65-D58A-E14D-9979-3C6DAD9AB4A5}"/>
              </a:ext>
            </a:extLst>
          </p:cNvPr>
          <p:cNvSpPr/>
          <p:nvPr/>
        </p:nvSpPr>
        <p:spPr>
          <a:xfrm>
            <a:off x="4343400" y="6324600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openai.com</a:t>
            </a:r>
            <a:r>
              <a:rPr lang="en-US" dirty="0">
                <a:hlinkClick r:id="rId3"/>
              </a:rPr>
              <a:t>/research/gpt-4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2EB57F-AD59-B04B-85DD-5A000A39E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DAAE-2F28-BE40-9656-58A94CC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Pretext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5C93-8BF4-FF42-82A4-E1867498D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Masked language model (MLM)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Randomly mask 15% of tokens in input sentences, goal is to reconstruct them using bidirectional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D3068-3C6B-6D4A-91D6-A5090E76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1695809" y="2209800"/>
            <a:ext cx="8800381" cy="4497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156CB-15BB-194C-BC90-0679176BA5DD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3704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FDF2-49EE-5F49-92BF-3861A9B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GPT-4: Technical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C233C2-40EB-3D4B-9EA9-C12D9472A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10363200" cy="40712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AADA94-C877-A04E-A2A4-AA141DED5F52}"/>
              </a:ext>
            </a:extLst>
          </p:cNvPr>
          <p:cNvSpPr txBox="1"/>
          <p:nvPr/>
        </p:nvSpPr>
        <p:spPr>
          <a:xfrm>
            <a:off x="2923496" y="5562600"/>
            <a:ext cx="6345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(Rumor: it has one trillion parameters)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4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0C2-15A6-F84C-A04A-481FFBF9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GPT-4: Performance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91D995-20A8-CB4D-9426-A7381767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14400"/>
            <a:ext cx="6078681" cy="5943600"/>
          </a:xfrm>
        </p:spPr>
      </p:pic>
    </p:spTree>
    <p:extLst>
      <p:ext uri="{BB962C8B-B14F-4D97-AF65-F5344CB8AC3E}">
        <p14:creationId xmlns:p14="http://schemas.microsoft.com/office/powerpoint/2010/main" val="2166201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0C2-15A6-F84C-A04A-481FFBF9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GPT-4: 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0DB72A-4545-5544-8236-BEC0876DA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14400"/>
            <a:ext cx="7470321" cy="5943600"/>
          </a:xfrm>
        </p:spPr>
      </p:pic>
    </p:spTree>
    <p:extLst>
      <p:ext uri="{BB962C8B-B14F-4D97-AF65-F5344CB8AC3E}">
        <p14:creationId xmlns:p14="http://schemas.microsoft.com/office/powerpoint/2010/main" val="197028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0C2-15A6-F84C-A04A-481FFBF9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GPT-4: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1E78B-BE46-E349-80AD-7B6F63140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19698" cy="59436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ABEC58-45DA-B345-9CAB-6B78678D96E0}"/>
              </a:ext>
            </a:extLst>
          </p:cNvPr>
          <p:cNvSpPr/>
          <p:nvPr/>
        </p:nvSpPr>
        <p:spPr>
          <a:xfrm>
            <a:off x="8382000" y="2971800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objections, see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aisnakeoil.substack.com</a:t>
            </a:r>
            <a:r>
              <a:rPr lang="en-US" dirty="0">
                <a:hlinkClick r:id="rId3"/>
              </a:rPr>
              <a:t>/p/gpt-4-and-professional-benchmarks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D8D0-6735-724C-9518-B14B0ACC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GPT-4: Visual 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2C78C-7167-CC43-A901-E1A7FE45D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3925019" cy="396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E08DF-A102-0C41-B69C-76C1BB3B8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9" y="5181600"/>
            <a:ext cx="5314950" cy="1275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7C22E-810B-FD43-A315-543BA50A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47" y="2038788"/>
            <a:ext cx="5466820" cy="34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547C-5877-C647-8F97-8A74D8B1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or hype?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99A21-9ED0-674A-9FA8-F8F770220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2906944"/>
            <a:ext cx="7620000" cy="3570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96CB9-3340-BE4F-A6B1-3F23C30D9B49}"/>
              </a:ext>
            </a:extLst>
          </p:cNvPr>
          <p:cNvSpPr txBox="1"/>
          <p:nvPr/>
        </p:nvSpPr>
        <p:spPr>
          <a:xfrm>
            <a:off x="1128603" y="6488668"/>
            <a:ext cx="1014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Bubeck</a:t>
            </a:r>
            <a:r>
              <a:rPr lang="en-US" dirty="0"/>
              <a:t> et al. </a:t>
            </a:r>
            <a:r>
              <a:rPr lang="en-US" dirty="0">
                <a:hlinkClick r:id="rId3"/>
              </a:rPr>
              <a:t>Sparks of artificial general intelligence: Early experiments with GPT-4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C7EBD-C455-0B49-AC88-DB396FE07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01" y="914401"/>
            <a:ext cx="7586370" cy="19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717F-3449-6B49-BBB8-0A869CFA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798-3C22-E245-9C6D-BC0348FC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Bias and toxicity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Inadvertently generating wrong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for purposeful misuse (e.g., misinformation generation)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Leakage of private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Exploitation of crowd workers,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Access and reproducibility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 footprint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for destroying jobs (e.g., writers, editors, programmers, teachers</a:t>
            </a:r>
            <a:r>
              <a:rPr lang="en-US"/>
              <a:t>, academics)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that AGI stuff…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DAAE-2F28-BE40-9656-58A94CC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Pretext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08EB4-E855-B740-A28F-7D90271CE4F3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Image source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B79C8-26BC-2940-9314-ADF86717006E}"/>
              </a:ext>
            </a:extLst>
          </p:cNvPr>
          <p:cNvSpPr txBox="1"/>
          <p:nvPr/>
        </p:nvSpPr>
        <p:spPr>
          <a:xfrm>
            <a:off x="7928653" y="1447800"/>
            <a:ext cx="31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likelihood that sentence B belongs after sentence 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9403A7-0FC7-0C4D-88D7-61A200C6E90D}"/>
              </a:ext>
            </a:extLst>
          </p:cNvPr>
          <p:cNvGrpSpPr/>
          <p:nvPr/>
        </p:nvGrpSpPr>
        <p:grpSpPr>
          <a:xfrm>
            <a:off x="5867400" y="1066800"/>
            <a:ext cx="6400800" cy="5367489"/>
            <a:chOff x="5715000" y="1066800"/>
            <a:chExt cx="6400800" cy="53674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13BE67-AEAE-9540-9059-3E2B7B079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85"/>
            <a:stretch/>
          </p:blipFill>
          <p:spPr>
            <a:xfrm>
              <a:off x="5791200" y="1066800"/>
              <a:ext cx="6324600" cy="53674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0DC205-AD0E-104B-A5B0-819C3ADC1FED}"/>
                </a:ext>
              </a:extLst>
            </p:cNvPr>
            <p:cNvSpPr/>
            <p:nvPr/>
          </p:nvSpPr>
          <p:spPr>
            <a:xfrm>
              <a:off x="5715000" y="1066800"/>
              <a:ext cx="381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5C93-8BF4-FF42-82A4-E1867498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56388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Next sentence prediction (NSP)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Useful for Question Answering and Natural Language Inference tasks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 the training data, 50% of the time B is the actual sentence that follows A (labeled as </a:t>
            </a:r>
            <a:r>
              <a:rPr lang="en-US" sz="2400" dirty="0" err="1"/>
              <a:t>IsNext</a:t>
            </a:r>
            <a:r>
              <a:rPr lang="en-US" sz="2400" dirty="0"/>
              <a:t>), </a:t>
            </a:r>
            <a:br>
              <a:rPr lang="en-US" sz="2400" dirty="0"/>
            </a:br>
            <a:r>
              <a:rPr lang="en-US" sz="2400" dirty="0"/>
              <a:t>and 50% of the time it is a random sentence (labeled as </a:t>
            </a:r>
            <a:r>
              <a:rPr lang="en-US" sz="2400" dirty="0" err="1"/>
              <a:t>NotNext</a:t>
            </a:r>
            <a:r>
              <a:rPr lang="en-US" sz="24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8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4FAF-A64B-3248-B04B-36796768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More detailed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D4055-CA75-9743-AAD9-FB2A6F965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219200"/>
            <a:ext cx="12192000" cy="48517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D23ED-325F-1A47-8FAD-AE22150FD7DA}"/>
              </a:ext>
            </a:extLst>
          </p:cNvPr>
          <p:cNvSpPr/>
          <p:nvPr/>
        </p:nvSpPr>
        <p:spPr>
          <a:xfrm>
            <a:off x="1295400" y="5791200"/>
            <a:ext cx="8686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30186-211C-B042-B135-B7EE7E933EFC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3E99D-BECC-B148-9CDE-E9EDA9A4C2E6}"/>
              </a:ext>
            </a:extLst>
          </p:cNvPr>
          <p:cNvSpPr txBox="1"/>
          <p:nvPr/>
        </p:nvSpPr>
        <p:spPr>
          <a:xfrm>
            <a:off x="354052" y="3733800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WordPiece</a:t>
            </a:r>
            <a:r>
              <a:rPr lang="en-US" sz="1100" dirty="0"/>
              <a:t> (from GNMT)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F740C-E496-0C42-9A29-02B6E779AC59}"/>
              </a:ext>
            </a:extLst>
          </p:cNvPr>
          <p:cNvSpPr/>
          <p:nvPr/>
        </p:nvSpPr>
        <p:spPr>
          <a:xfrm>
            <a:off x="1079314" y="5429071"/>
            <a:ext cx="891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Trained on Wikipedia (2.5B words) + </a:t>
            </a:r>
            <a:r>
              <a:rPr lang="en-US" sz="2400" dirty="0" err="1"/>
              <a:t>BookCorpus</a:t>
            </a:r>
            <a:r>
              <a:rPr lang="en-US" sz="2400" dirty="0"/>
              <a:t> (800M words)</a:t>
            </a:r>
          </a:p>
        </p:txBody>
      </p:sp>
    </p:spTree>
    <p:extLst>
      <p:ext uri="{BB962C8B-B14F-4D97-AF65-F5344CB8AC3E}">
        <p14:creationId xmlns:p14="http://schemas.microsoft.com/office/powerpoint/2010/main" val="7743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AA80-5B80-914A-ABB9-58295AE0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F8813-F82B-7B4F-97BE-D309E200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General Language Understanding Evaluation (GLUE) benchmark (</a:t>
            </a:r>
            <a:r>
              <a:rPr lang="en-US" dirty="0">
                <a:hlinkClick r:id="rId2"/>
              </a:rPr>
              <a:t>gluebenchmark.com</a:t>
            </a:r>
            <a:r>
              <a:rPr lang="en-US" dirty="0"/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21AF1A4-EECB-E24B-81D6-F90943248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057400"/>
            <a:ext cx="1170690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043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33E34B-5969-704F-A737-5D25683C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8"/>
          <a:stretch/>
        </p:blipFill>
        <p:spPr>
          <a:xfrm>
            <a:off x="936001" y="914400"/>
            <a:ext cx="4690689" cy="5257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838200" y="6324600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Entailment, textual equivalence and similarity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513A46-8A6A-DB4B-BA70-01CCD50E37EB}"/>
              </a:ext>
            </a:extLst>
          </p:cNvPr>
          <p:cNvGrpSpPr/>
          <p:nvPr/>
        </p:nvGrpSpPr>
        <p:grpSpPr>
          <a:xfrm>
            <a:off x="6477000" y="1178867"/>
            <a:ext cx="5387947" cy="4583043"/>
            <a:chOff x="6477000" y="1178867"/>
            <a:chExt cx="5387947" cy="4583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47E975-1207-BE41-AC1F-2915BAA7F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1905000"/>
              <a:ext cx="5387947" cy="3733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A62F41-6E00-244D-9D37-490F8CBB46B0}"/>
                </a:ext>
              </a:extLst>
            </p:cNvPr>
            <p:cNvSpPr txBox="1"/>
            <p:nvPr/>
          </p:nvSpPr>
          <p:spPr>
            <a:xfrm>
              <a:off x="7620000" y="1178867"/>
              <a:ext cx="2862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Textual entailment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1B08FD-C147-9643-9B11-1C026178CEC5}"/>
                </a:ext>
              </a:extLst>
            </p:cNvPr>
            <p:cNvSpPr txBox="1"/>
            <p:nvPr/>
          </p:nvSpPr>
          <p:spPr>
            <a:xfrm>
              <a:off x="10210800" y="5515689"/>
              <a:ext cx="1547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Source: J. </a:t>
              </a:r>
              <a:r>
                <a:rPr lang="en-US" sz="1000" dirty="0" err="1"/>
                <a:t>Hockenmaier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3171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68481</TotalTime>
  <Words>3790</Words>
  <Application>Microsoft Office PowerPoint</Application>
  <PresentationFormat>Widescreen</PresentationFormat>
  <Paragraphs>730</Paragraphs>
  <Slides>56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Times New Roman</vt:lpstr>
      <vt:lpstr>Blank Presentation</vt:lpstr>
      <vt:lpstr>Default Design</vt:lpstr>
      <vt:lpstr>PowerPoint Presentation</vt:lpstr>
      <vt:lpstr>Large language models</vt:lpstr>
      <vt:lpstr>Self-supervised language modeling with transformers</vt:lpstr>
      <vt:lpstr>Bidirectional encoder representations from transformers (BERT)</vt:lpstr>
      <vt:lpstr>BERT: Pretext tasks</vt:lpstr>
      <vt:lpstr>BERT: Pretext tasks</vt:lpstr>
      <vt:lpstr>BERT: More detailed view</vt:lpstr>
      <vt:lpstr>BERT: Evaluation</vt:lpstr>
      <vt:lpstr>BERT: Downstream tasks</vt:lpstr>
      <vt:lpstr>BERT: Downstream tasks</vt:lpstr>
      <vt:lpstr>BERT: Downstream tasks</vt:lpstr>
      <vt:lpstr>BERT: Downstream tasks</vt:lpstr>
      <vt:lpstr>Other early language models</vt:lpstr>
      <vt:lpstr>Other early language models</vt:lpstr>
      <vt:lpstr>OpenAI GPT (Generative Pre-Training)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PowerPoint Presentation</vt:lpstr>
      <vt:lpstr>Scaling behavior of large language models</vt:lpstr>
      <vt:lpstr>Scaling behavior of large language models</vt:lpstr>
      <vt:lpstr>Scaling behavior of large language models</vt:lpstr>
      <vt:lpstr>OpenAI GPT (Generative Pre-Training)</vt:lpstr>
      <vt:lpstr>GPT-2 and GPT-3</vt:lpstr>
      <vt:lpstr>GPT-3</vt:lpstr>
      <vt:lpstr>GPT-3</vt:lpstr>
      <vt:lpstr>GPT-3</vt:lpstr>
      <vt:lpstr>Task: Generate news article</vt:lpstr>
      <vt:lpstr>Task: Use new word in sentence</vt:lpstr>
      <vt:lpstr>Task: Correct grammar</vt:lpstr>
      <vt:lpstr>GPT-3 creative fiction</vt:lpstr>
      <vt:lpstr>GPT-3 bias</vt:lpstr>
      <vt:lpstr>GPT-3 bias</vt:lpstr>
      <vt:lpstr>GPT-3 bias</vt:lpstr>
      <vt:lpstr>Stochastic parrots or sentient entities?*</vt:lpstr>
      <vt:lpstr>Can meaning be learned from form alone?</vt:lpstr>
      <vt:lpstr>InstructGPT: Reinforcement learning with human feedback</vt:lpstr>
      <vt:lpstr>InstructGPT: Reinforcement learning with human feedback</vt:lpstr>
      <vt:lpstr>ChatGPT</vt:lpstr>
      <vt:lpstr>Chain-of-thought prompting</vt:lpstr>
      <vt:lpstr>Chain-of-thought prompting</vt:lpstr>
      <vt:lpstr>Chain-of-thought prompting</vt:lpstr>
      <vt:lpstr>GPT-4</vt:lpstr>
      <vt:lpstr>GPT-4: Technical details</vt:lpstr>
      <vt:lpstr>GPT-4: Performance</vt:lpstr>
      <vt:lpstr>GPT-4: Performance</vt:lpstr>
      <vt:lpstr>GPT-4: Performance</vt:lpstr>
      <vt:lpstr>GPT-4: Visual input</vt:lpstr>
      <vt:lpstr>AGI or hype?</vt:lpstr>
      <vt:lpstr>Large language model concerns</vt:lpstr>
    </vt:vector>
  </TitlesOfParts>
  <Company>New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ICCV 2005 Beijing, Short Course, Oct 15</dc:title>
  <dc:creator>Rob Fergus</dc:creator>
  <cp:lastModifiedBy>Chaim Baskin</cp:lastModifiedBy>
  <cp:revision>1027</cp:revision>
  <cp:lastPrinted>2022-04-18T15:43:55Z</cp:lastPrinted>
  <dcterms:created xsi:type="dcterms:W3CDTF">2005-10-15T04:03:13Z</dcterms:created>
  <dcterms:modified xsi:type="dcterms:W3CDTF">2023-06-08T06:13:18Z</dcterms:modified>
</cp:coreProperties>
</file>